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257" r:id="rId4"/>
    <p:sldId id="324" r:id="rId5"/>
    <p:sldId id="276" r:id="rId6"/>
    <p:sldId id="260" r:id="rId7"/>
    <p:sldId id="285" r:id="rId8"/>
    <p:sldId id="289" r:id="rId9"/>
    <p:sldId id="299" r:id="rId10"/>
    <p:sldId id="307" r:id="rId11"/>
    <p:sldId id="287" r:id="rId12"/>
    <p:sldId id="272" r:id="rId13"/>
    <p:sldId id="309" r:id="rId14"/>
    <p:sldId id="310" r:id="rId15"/>
    <p:sldId id="296" r:id="rId16"/>
    <p:sldId id="291" r:id="rId17"/>
    <p:sldId id="297" r:id="rId18"/>
    <p:sldId id="298" r:id="rId19"/>
    <p:sldId id="318" r:id="rId20"/>
    <p:sldId id="322" r:id="rId21"/>
    <p:sldId id="313" r:id="rId22"/>
    <p:sldId id="323" r:id="rId23"/>
    <p:sldId id="316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BFBF"/>
    <a:srgbClr val="0086C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初期費用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A社</c:v>
                </c:pt>
                <c:pt idx="1">
                  <c:v>S社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53000</c:v>
                </c:pt>
                <c:pt idx="1">
                  <c:v>78000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B-4FA1-93DF-A72C78CE90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月額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A社</c:v>
                </c:pt>
                <c:pt idx="1">
                  <c:v>S社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6870</c:v>
                </c:pt>
                <c:pt idx="1">
                  <c:v>6480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B-4FA1-93DF-A72C78CE9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56374799"/>
        <c:axId val="659727039"/>
      </c:barChart>
      <c:catAx>
        <c:axId val="756374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59727039"/>
        <c:crosses val="autoZero"/>
        <c:auto val="1"/>
        <c:lblAlgn val="ctr"/>
        <c:lblOffset val="100"/>
        <c:noMultiLvlLbl val="0"/>
      </c:catAx>
      <c:valAx>
        <c:axId val="659727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563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597FC2-1A31-440A-8AB8-E25016645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BC8552-87E4-4385-97FE-5AEA8757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CA311D-0A60-412F-B8FE-B77A2F93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1057AB-7FC5-4483-91A6-F90387DB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E44C6C-4CFB-4FD6-8F67-70D64411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85F6E-CDE4-43F6-9D9C-2FD910DB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0255FC4-DC9F-440F-8293-1EB134790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65DE00-8CDC-4CB1-B57C-5044D26F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5F2E6-BCD3-416C-B0F5-3474807B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131C5F-2C23-409F-932E-764BF72B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78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8F91E9-0BB8-41C8-98DF-5E36BD91B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566DF1-0D47-4A5E-BD64-3F92465C1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FAC9E0-E0BF-43E0-ACF7-B7F21A1B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753D25-1644-4E72-8DDA-74D7ADDB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B46698-E269-4B80-9215-AB9BC2B3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74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0FBD7-4B66-42E3-B198-8D517AF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9CF5D4-66F2-4CD4-9F50-64657983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45FEEB-BB75-4687-95BC-F562EC0F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92437E-8C94-4366-94AA-6C3F58F8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AFAD0E-F79D-49BA-95B7-F79C7FA0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69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8B349F-C708-4164-933A-A79830AA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C8EF40-CBC1-4463-914A-9C660A941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7AC536-EE70-463B-9822-0980FB6E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B7B326-9110-4221-A89C-048C612D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25524-5207-4660-9927-A540849E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39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386261-FF2F-449D-B6CD-E7DC6E0A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90B990-7049-4E03-A136-9BBF18D55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B7F3D8-4EF1-4548-9C52-D877E3AB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F6A814-62AC-435C-ABAB-8C396537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68434C-DEA7-45ED-BE46-1FB3351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C766C8-6918-452D-936C-38509128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4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DCD601-8859-4133-825C-ECA15094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A1A8DA-C94A-48ED-AEE5-7BD55C6EA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12B809-1475-46BB-A2FF-EDC3BA9A4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EA96DA1-E065-434B-A5C2-9E605627F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4DD5AF5-6CF1-431C-81E8-A2840B75F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EAC2485-5D39-45FF-9DB8-2DB7B60C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8F24282-609B-4638-8696-FB17142B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B34C99B-76A7-43AD-ABF5-E8CC24AF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34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5C81B-1B40-4BC4-81A7-2238CAD5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77AEB59-9F5A-4229-98F3-82EB9216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A96D54A-EE4C-46C0-8221-9F612D7B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C5B800-D6FD-4B3F-B06E-72069A47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79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CDAF68D-16FE-4C23-823C-EE261266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5CCA5D-BD87-49FA-BE9A-1C417134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D25673-6D8F-45D0-AC42-32CA6A1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91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C1DD21-574E-49E1-8FBE-E5D15FAD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184ABC-2773-4B11-B0E0-1625D679A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C5202B-5EA6-46D1-80AF-47855A4CC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CF47E9-4891-4585-BC5B-E7719545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052B75-E596-43D8-A8E4-B809C915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64908D-573F-4020-8E3D-6DCB2F96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4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E3036-B8B9-4136-8D1C-ED9CE423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96C3C4-AD61-4F38-BE4D-77B248D37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49A04F-2199-4E13-955F-0001E4A75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F830C1-3C49-4928-AC04-1FDBECD3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8A507F-3E2A-416C-8314-BA026BC3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025E22-DD2F-4173-8EDB-589F8420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23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70BC34-85B4-4029-A0BB-82F3A362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4D3FD8-2549-466A-B49A-3DE732BD7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0A2C15-0D41-4E19-9C1E-77ABA1146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E8FC-E1B3-4DC1-92EC-58A644242D0E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D47F5-37AB-43E8-8FD6-B459CD53E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B01B9-3C73-4944-B8EA-0DFB16430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52BBE-9799-4B5B-A8EE-D30B162CFF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190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hyperlink" Target="http://commons.wikimedia.org/wiki/File:Smartphone_icon_-_Noun_Project_283536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martphone_icon_-_Noun_Project_283536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hyperlink" Target="http://commons.wikimedia.org/wiki/File:Smartphone_icon_-_Noun_Project_283536.sv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CDB0C4CD-4209-4A08-9ED0-1C9F1658AEA5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あなたには子供がいますか？</a:t>
            </a:r>
          </a:p>
        </p:txBody>
      </p:sp>
    </p:spTree>
    <p:extLst>
      <p:ext uri="{BB962C8B-B14F-4D97-AF65-F5344CB8AC3E}">
        <p14:creationId xmlns:p14="http://schemas.microsoft.com/office/powerpoint/2010/main" val="37200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D49AB8-89CC-47CA-9192-B762A9D3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7" y="101599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不審者通知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34CC5A-9054-4C7D-99BD-D3823895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77" y="2341562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4400" dirty="0"/>
              <a:t>人物を判定して未登録の場合</a:t>
            </a:r>
            <a:endParaRPr lang="en-US" altLang="ja-JP" sz="4400" dirty="0"/>
          </a:p>
          <a:p>
            <a:r>
              <a:rPr lang="ja-JP" altLang="en-US" sz="4400" dirty="0"/>
              <a:t>メールで通知、情報を表示</a:t>
            </a:r>
            <a:endParaRPr lang="en-US" altLang="ja-JP" sz="4100" dirty="0"/>
          </a:p>
          <a:p>
            <a:endParaRPr kumimoji="1" lang="ja-JP" altLang="en-US" sz="4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97A1E64-A4F6-4FF2-AD96-A6B950D52C46}"/>
              </a:ext>
            </a:extLst>
          </p:cNvPr>
          <p:cNvSpPr/>
          <p:nvPr/>
        </p:nvSpPr>
        <p:spPr>
          <a:xfrm>
            <a:off x="266700" y="214221"/>
            <a:ext cx="3365500" cy="838200"/>
          </a:xfrm>
          <a:prstGeom prst="rect">
            <a:avLst/>
          </a:prstGeom>
          <a:noFill/>
          <a:ln w="38100">
            <a:solidFill>
              <a:srgbClr val="00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0086C0"/>
                </a:solidFill>
              </a:rPr>
              <a:t>見守り</a:t>
            </a:r>
            <a:endParaRPr lang="ja-JP" altLang="en-US" sz="5400" b="1" dirty="0">
              <a:solidFill>
                <a:srgbClr val="0086C0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FD4E50E-D295-4068-AEF8-0F9012545219}"/>
              </a:ext>
            </a:extLst>
          </p:cNvPr>
          <p:cNvGrpSpPr/>
          <p:nvPr/>
        </p:nvGrpSpPr>
        <p:grpSpPr>
          <a:xfrm>
            <a:off x="7651868" y="52623"/>
            <a:ext cx="4963478" cy="6858000"/>
            <a:chOff x="7651868" y="52623"/>
            <a:chExt cx="4963478" cy="685800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3C1E360-E697-4F1A-8969-3C2130A2F708}"/>
                </a:ext>
              </a:extLst>
            </p:cNvPr>
            <p:cNvGrpSpPr/>
            <p:nvPr/>
          </p:nvGrpSpPr>
          <p:grpSpPr>
            <a:xfrm>
              <a:off x="7651868" y="52623"/>
              <a:ext cx="4963478" cy="6858000"/>
              <a:chOff x="7651868" y="52623"/>
              <a:chExt cx="4963478" cy="6858000"/>
            </a:xfrm>
          </p:grpSpPr>
          <p:pic>
            <p:nvPicPr>
              <p:cNvPr id="5" name="図 4" descr="メーター, 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2EB9A2E-CF60-451F-88FB-D0D3785C0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1868" y="52623"/>
                <a:ext cx="4963478" cy="6858000"/>
              </a:xfrm>
              <a:prstGeom prst="rect">
                <a:avLst/>
              </a:prstGeom>
            </p:spPr>
          </p:pic>
          <p:pic>
            <p:nvPicPr>
              <p:cNvPr id="6" name="図 5" descr="人, 男, 衣料, 衣類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043A617-EF1A-4B61-B2AF-E4D4E0F2F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1" t="9724" r="25245" b="26851"/>
              <a:stretch/>
            </p:blipFill>
            <p:spPr>
              <a:xfrm>
                <a:off x="9296400" y="1333264"/>
                <a:ext cx="1651236" cy="1651236"/>
              </a:xfrm>
              <a:prstGeom prst="flowChartConnector">
                <a:avLst/>
              </a:prstGeom>
            </p:spPr>
          </p:pic>
        </p:grp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820B38D-9396-4A46-BF40-FEE29F8A4B10}"/>
                </a:ext>
              </a:extLst>
            </p:cNvPr>
            <p:cNvSpPr/>
            <p:nvPr/>
          </p:nvSpPr>
          <p:spPr>
            <a:xfrm>
              <a:off x="11887200" y="1333264"/>
              <a:ext cx="304800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BC595E-B79B-4197-A00D-931B812077D2}"/>
                </a:ext>
              </a:extLst>
            </p:cNvPr>
            <p:cNvSpPr/>
            <p:nvPr/>
          </p:nvSpPr>
          <p:spPr>
            <a:xfrm>
              <a:off x="8115300" y="165100"/>
              <a:ext cx="228600" cy="652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001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ami_Trim">
            <a:hlinkClick r:id="" action="ppaction://media"/>
            <a:extLst>
              <a:ext uri="{FF2B5EF4-FFF2-40B4-BE49-F238E27FC236}">
                <a16:creationId xmlns:a16="http://schemas.microsoft.com/office/drawing/2014/main" id="{C7D0DD18-30EB-467F-9504-16CF11E58C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36394" t="16070" r="36360" b="18998"/>
          <a:stretch/>
        </p:blipFill>
        <p:spPr>
          <a:xfrm>
            <a:off x="7498655" y="606523"/>
            <a:ext cx="4390883" cy="58863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FA2E987-DB30-44BE-BA10-B24C9F74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56" y="1063442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顔認識</a:t>
            </a:r>
            <a:endParaRPr kumimoji="1" lang="ja-JP" altLang="en-US" sz="5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BD9827-8BD4-4E6F-86B4-DD8DE9131362}"/>
              </a:ext>
            </a:extLst>
          </p:cNvPr>
          <p:cNvSpPr txBox="1"/>
          <p:nvPr/>
        </p:nvSpPr>
        <p:spPr>
          <a:xfrm>
            <a:off x="759165" y="2381081"/>
            <a:ext cx="64252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rgbClr val="0086C0"/>
                </a:solidFill>
              </a:rPr>
              <a:t>最初に顔写真を</a:t>
            </a:r>
            <a:r>
              <a:rPr lang="ja-JP" altLang="en-US" sz="4400" b="1" dirty="0">
                <a:solidFill>
                  <a:srgbClr val="0086C0"/>
                </a:solidFill>
              </a:rPr>
              <a:t>１枚</a:t>
            </a:r>
            <a:r>
              <a:rPr lang="ja-JP" altLang="en-US" sz="4400" dirty="0">
                <a:solidFill>
                  <a:srgbClr val="0086C0"/>
                </a:solidFill>
              </a:rPr>
              <a:t>登録するだけ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E2BE4E-C209-4CAD-9528-424366C513E7}"/>
              </a:ext>
            </a:extLst>
          </p:cNvPr>
          <p:cNvSpPr/>
          <p:nvPr/>
        </p:nvSpPr>
        <p:spPr>
          <a:xfrm>
            <a:off x="266700" y="214221"/>
            <a:ext cx="3365500" cy="838200"/>
          </a:xfrm>
          <a:prstGeom prst="rect">
            <a:avLst/>
          </a:prstGeom>
          <a:noFill/>
          <a:ln w="38100">
            <a:solidFill>
              <a:srgbClr val="00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0086C0"/>
                </a:solidFill>
              </a:rPr>
              <a:t>見守り</a:t>
            </a:r>
            <a:endParaRPr lang="ja-JP" altLang="en-US" sz="5400" b="1" dirty="0">
              <a:solidFill>
                <a:srgbClr val="0086C0"/>
              </a:solidFill>
            </a:endParaRPr>
          </a:p>
        </p:txBody>
      </p:sp>
      <p:pic>
        <p:nvPicPr>
          <p:cNvPr id="9" name="fami_Trim">
            <a:hlinkClick r:id="" action="ppaction://media"/>
            <a:extLst>
              <a:ext uri="{FF2B5EF4-FFF2-40B4-BE49-F238E27FC236}">
                <a16:creationId xmlns:a16="http://schemas.microsoft.com/office/drawing/2014/main" id="{DAAB150F-5C7E-473F-9027-585CBFF97B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36394" t="84418" r="51842" b="5980"/>
          <a:stretch/>
        </p:blipFill>
        <p:spPr>
          <a:xfrm>
            <a:off x="904528" y="3987678"/>
            <a:ext cx="5455344" cy="2505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8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3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A21E5-3714-4393-A9C2-13E9E22C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</a:t>
            </a:r>
            <a:r>
              <a:rPr kumimoji="1"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ミュニケーション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145167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電話, 記号 が含まれている画像&#10;&#10;自動的に生成された説明">
            <a:extLst>
              <a:ext uri="{FF2B5EF4-FFF2-40B4-BE49-F238E27FC236}">
                <a16:creationId xmlns:a16="http://schemas.microsoft.com/office/drawing/2014/main" id="{B1A102C3-4730-4540-997A-8C47CD539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68" y="52623"/>
            <a:ext cx="49634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D49AB8-89CC-47CA-9192-B762A9D3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7" y="101599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音声メッセージ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34CC5A-9054-4C7D-99BD-D3823895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77" y="2341562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4400" dirty="0"/>
              <a:t>家族へのメッセージを録音</a:t>
            </a:r>
            <a:endParaRPr lang="en-US" altLang="ja-JP" sz="4400" dirty="0"/>
          </a:p>
          <a:p>
            <a:r>
              <a:rPr lang="ja-JP" altLang="en-US" sz="4400" dirty="0"/>
              <a:t>帰宅</a:t>
            </a:r>
            <a:r>
              <a:rPr lang="en-US" altLang="ja-JP" sz="4400" dirty="0"/>
              <a:t>/</a:t>
            </a:r>
            <a:r>
              <a:rPr lang="ja-JP" altLang="en-US" sz="4400" dirty="0"/>
              <a:t>外出時などに再生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F1910C1-C5A9-4358-903A-995D699B7F39}"/>
              </a:ext>
            </a:extLst>
          </p:cNvPr>
          <p:cNvGrpSpPr/>
          <p:nvPr/>
        </p:nvGrpSpPr>
        <p:grpSpPr>
          <a:xfrm>
            <a:off x="0" y="5415504"/>
            <a:ext cx="12192000" cy="1442496"/>
            <a:chOff x="0" y="5842001"/>
            <a:chExt cx="12192000" cy="1113634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010594A-C58E-4FF4-BC64-0109D09CE963}"/>
                </a:ext>
              </a:extLst>
            </p:cNvPr>
            <p:cNvSpPr/>
            <p:nvPr/>
          </p:nvSpPr>
          <p:spPr>
            <a:xfrm>
              <a:off x="0" y="5842001"/>
              <a:ext cx="12192000" cy="1113634"/>
            </a:xfrm>
            <a:prstGeom prst="rect">
              <a:avLst/>
            </a:prstGeom>
            <a:solidFill>
              <a:srgbClr val="0086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CE1E5C4-1A7D-4347-9B38-9C79B7E0DFF1}"/>
                </a:ext>
              </a:extLst>
            </p:cNvPr>
            <p:cNvSpPr txBox="1"/>
            <p:nvPr/>
          </p:nvSpPr>
          <p:spPr>
            <a:xfrm>
              <a:off x="0" y="6014097"/>
              <a:ext cx="12192000" cy="59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400" b="1" dirty="0">
                  <a:solidFill>
                    <a:schemeClr val="bg1"/>
                  </a:solidFill>
                </a:rPr>
                <a:t>温かみのある録音した声</a:t>
              </a:r>
              <a:r>
                <a:rPr lang="ja-JP" altLang="en-US" sz="4400" dirty="0">
                  <a:solidFill>
                    <a:schemeClr val="bg1"/>
                  </a:solidFill>
                </a:rPr>
                <a:t>で伝えられる</a:t>
              </a:r>
            </a:p>
          </p:txBody>
        </p:sp>
      </p:grp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08355E3-F5C2-4E3A-93FD-AE127AE8B86A}"/>
              </a:ext>
            </a:extLst>
          </p:cNvPr>
          <p:cNvSpPr/>
          <p:nvPr/>
        </p:nvSpPr>
        <p:spPr>
          <a:xfrm>
            <a:off x="266700" y="214221"/>
            <a:ext cx="4838700" cy="838200"/>
          </a:xfrm>
          <a:prstGeom prst="rect">
            <a:avLst/>
          </a:prstGeom>
          <a:noFill/>
          <a:ln w="38100">
            <a:solidFill>
              <a:srgbClr val="00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>
                <a:solidFill>
                  <a:srgbClr val="0086C0"/>
                </a:solidFill>
              </a:rPr>
              <a:t>コミュニケーション</a:t>
            </a:r>
            <a:endParaRPr kumimoji="1" lang="ja-JP" altLang="en-US" sz="5400" b="1" dirty="0">
              <a:solidFill>
                <a:srgbClr val="0086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5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D49AB8-89CC-47CA-9192-B762A9D3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7" y="101599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条件設定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34CC5A-9054-4C7D-99BD-D3823895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77" y="2341562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ja-JP" altLang="en-US" sz="4400" dirty="0"/>
              <a:t>音声メッセージを読み上げるタイミングを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 自由に設定できる</a:t>
            </a:r>
            <a:endParaRPr lang="en-US" altLang="ja-JP" sz="4400" dirty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例</a:t>
            </a:r>
            <a:r>
              <a:rPr lang="en-US" altLang="ja-JP" sz="4400" dirty="0"/>
              <a:t>)</a:t>
            </a:r>
            <a:r>
              <a:rPr lang="ja-JP" altLang="en-US" sz="4400" dirty="0"/>
              <a:t>・毎朝、子供が出かけるとき再生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 ・雨が降る予報の時だけ再生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</a:t>
            </a:r>
            <a:endParaRPr lang="en-US" altLang="ja-JP" sz="4400" dirty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4400" dirty="0"/>
          </a:p>
          <a:p>
            <a:endParaRPr lang="en-US" altLang="ja-JP" sz="4400" dirty="0"/>
          </a:p>
          <a:p>
            <a:endParaRPr lang="ja-JP" altLang="en-US" sz="44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08355E3-F5C2-4E3A-93FD-AE127AE8B86A}"/>
              </a:ext>
            </a:extLst>
          </p:cNvPr>
          <p:cNvSpPr/>
          <p:nvPr/>
        </p:nvSpPr>
        <p:spPr>
          <a:xfrm>
            <a:off x="266700" y="214221"/>
            <a:ext cx="4838700" cy="838200"/>
          </a:xfrm>
          <a:prstGeom prst="rect">
            <a:avLst/>
          </a:prstGeom>
          <a:noFill/>
          <a:ln w="38100">
            <a:solidFill>
              <a:srgbClr val="00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>
                <a:solidFill>
                  <a:srgbClr val="0086C0"/>
                </a:solidFill>
              </a:rPr>
              <a:t>コミュニケーション</a:t>
            </a:r>
            <a:endParaRPr kumimoji="1" lang="ja-JP" altLang="en-US" sz="5400" b="1" dirty="0">
              <a:solidFill>
                <a:srgbClr val="0086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EBC19-D483-4414-A786-AB1C5561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0567"/>
            <a:ext cx="10515600" cy="145686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使い方の紹介</a:t>
            </a:r>
            <a:endParaRPr kumimoji="1" lang="ja-JP" altLang="en-US" sz="6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183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5DA0C0F-F261-415C-9C0B-857B558D4A6E}"/>
              </a:ext>
            </a:extLst>
          </p:cNvPr>
          <p:cNvGrpSpPr/>
          <p:nvPr/>
        </p:nvGrpSpPr>
        <p:grpSpPr>
          <a:xfrm>
            <a:off x="5981861" y="1347122"/>
            <a:ext cx="6484077" cy="5365823"/>
            <a:chOff x="5981861" y="1347122"/>
            <a:chExt cx="6484077" cy="5365823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D474350-C704-4398-9BBE-0B7371BB1A48}"/>
                </a:ext>
              </a:extLst>
            </p:cNvPr>
            <p:cNvGrpSpPr/>
            <p:nvPr/>
          </p:nvGrpSpPr>
          <p:grpSpPr>
            <a:xfrm>
              <a:off x="5981861" y="1347122"/>
              <a:ext cx="5185180" cy="5365823"/>
              <a:chOff x="5981861" y="1347122"/>
              <a:chExt cx="5185180" cy="5365823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B21814A5-3AA2-4349-B71B-F0CA20C89475}"/>
                  </a:ext>
                </a:extLst>
              </p:cNvPr>
              <p:cNvGrpSpPr/>
              <p:nvPr/>
            </p:nvGrpSpPr>
            <p:grpSpPr>
              <a:xfrm>
                <a:off x="5981861" y="2728774"/>
                <a:ext cx="3984171" cy="3984171"/>
                <a:chOff x="305630" y="2671468"/>
                <a:chExt cx="3984171" cy="3984171"/>
              </a:xfrm>
            </p:grpSpPr>
            <p:pic>
              <p:nvPicPr>
                <p:cNvPr id="37" name="図 36">
                  <a:extLst>
                    <a:ext uri="{FF2B5EF4-FFF2-40B4-BE49-F238E27FC236}">
                      <a16:creationId xmlns:a16="http://schemas.microsoft.com/office/drawing/2014/main" id="{C9C12390-7E83-44BD-A6B9-241F4A813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630" y="2671468"/>
                  <a:ext cx="3984171" cy="3984171"/>
                </a:xfrm>
                <a:prstGeom prst="rect">
                  <a:avLst/>
                </a:prstGeom>
              </p:spPr>
            </p:pic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3235ABF-4051-4D11-B045-4F1BD27543D6}"/>
                    </a:ext>
                  </a:extLst>
                </p:cNvPr>
                <p:cNvSpPr txBox="1"/>
                <p:nvPr/>
              </p:nvSpPr>
              <p:spPr>
                <a:xfrm>
                  <a:off x="1370787" y="4186499"/>
                  <a:ext cx="185385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800" b="1" dirty="0"/>
                    <a:t>持ち運びモード</a:t>
                  </a:r>
                  <a:endParaRPr kumimoji="1" lang="ja-JP" altLang="en-US" sz="2800" b="1" dirty="0"/>
                </a:p>
              </p:txBody>
            </p:sp>
          </p:grp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68A380-42AD-48B1-9DEB-1F4B0629FD1E}"/>
                  </a:ext>
                </a:extLst>
              </p:cNvPr>
              <p:cNvSpPr txBox="1"/>
              <p:nvPr/>
            </p:nvSpPr>
            <p:spPr>
              <a:xfrm>
                <a:off x="9597381" y="1347122"/>
                <a:ext cx="15696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/>
                  <a:t>保護者</a:t>
                </a:r>
              </a:p>
            </p:txBody>
          </p:sp>
        </p:grpSp>
        <p:pic>
          <p:nvPicPr>
            <p:cNvPr id="51" name="図 50" descr="人, 保持している, 室内, 縞模様の が含まれている画像&#10;&#10;自動的に生成された説明">
              <a:extLst>
                <a:ext uri="{FF2B5EF4-FFF2-40B4-BE49-F238E27FC236}">
                  <a16:creationId xmlns:a16="http://schemas.microsoft.com/office/drawing/2014/main" id="{25041D6C-BDA7-42F0-BB2A-DDF9F55E9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484" y="1890358"/>
              <a:ext cx="4167454" cy="4602517"/>
            </a:xfrm>
            <a:prstGeom prst="rect">
              <a:avLst/>
            </a:prstGeom>
          </p:spPr>
        </p:pic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D1242F64-2675-41B3-8343-6EA8ACB0E711}"/>
              </a:ext>
            </a:extLst>
          </p:cNvPr>
          <p:cNvGrpSpPr/>
          <p:nvPr/>
        </p:nvGrpSpPr>
        <p:grpSpPr>
          <a:xfrm>
            <a:off x="2865709" y="2321556"/>
            <a:ext cx="3984171" cy="4391470"/>
            <a:chOff x="4336742" y="2217574"/>
            <a:chExt cx="3984171" cy="4391470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713593-FE1B-45AA-9803-2A215DAAF1F0}"/>
                </a:ext>
              </a:extLst>
            </p:cNvPr>
            <p:cNvSpPr txBox="1"/>
            <p:nvPr/>
          </p:nvSpPr>
          <p:spPr>
            <a:xfrm>
              <a:off x="5051135" y="221757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/>
                <a:t>自宅に設置</a:t>
              </a: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73F51CA2-8A42-491A-8BB4-E9223DA5CB1C}"/>
                </a:ext>
              </a:extLst>
            </p:cNvPr>
            <p:cNvGrpSpPr/>
            <p:nvPr/>
          </p:nvGrpSpPr>
          <p:grpSpPr>
            <a:xfrm>
              <a:off x="4336742" y="2624873"/>
              <a:ext cx="3984171" cy="3984171"/>
              <a:chOff x="305630" y="2671468"/>
              <a:chExt cx="3984171" cy="3984171"/>
            </a:xfrm>
          </p:grpSpPr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37EC434B-B4B5-48DC-A46F-CFCA7F7B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05630" y="2671468"/>
                <a:ext cx="3984171" cy="3984171"/>
              </a:xfrm>
              <a:prstGeom prst="rect">
                <a:avLst/>
              </a:prstGeom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4F9B4A9-DF25-4307-BC65-4F91ADB941F0}"/>
                  </a:ext>
                </a:extLst>
              </p:cNvPr>
              <p:cNvSpPr txBox="1"/>
              <p:nvPr/>
            </p:nvSpPr>
            <p:spPr>
              <a:xfrm>
                <a:off x="1384644" y="4371165"/>
                <a:ext cx="1853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800" b="1" dirty="0"/>
                  <a:t>家モード</a:t>
                </a:r>
                <a:endParaRPr kumimoji="1" lang="ja-JP" altLang="en-US" sz="2800" b="1" dirty="0"/>
              </a:p>
            </p:txBody>
          </p:sp>
        </p:grpSp>
      </p:grpSp>
      <p:pic>
        <p:nvPicPr>
          <p:cNvPr id="24" name="図 23" descr="人, ネクタイ, 衣類, 着用している が含まれている画像&#10;&#10;自動的に生成された説明">
            <a:extLst>
              <a:ext uri="{FF2B5EF4-FFF2-40B4-BE49-F238E27FC236}">
                <a16:creationId xmlns:a16="http://schemas.microsoft.com/office/drawing/2014/main" id="{ADB5D259-6D8E-455A-8A15-656FC56989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r="32841"/>
          <a:stretch/>
        </p:blipFill>
        <p:spPr>
          <a:xfrm>
            <a:off x="-197037" y="1794670"/>
            <a:ext cx="3406647" cy="469820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2C72A4B-7D72-49C9-A988-4AA3A3857ED3}"/>
              </a:ext>
            </a:extLst>
          </p:cNvPr>
          <p:cNvGrpSpPr/>
          <p:nvPr/>
        </p:nvGrpSpPr>
        <p:grpSpPr>
          <a:xfrm>
            <a:off x="529953" y="1337497"/>
            <a:ext cx="3599622" cy="3833995"/>
            <a:chOff x="529953" y="1337497"/>
            <a:chExt cx="3599622" cy="3833995"/>
          </a:xfrm>
        </p:grpSpPr>
        <p:sp>
          <p:nvSpPr>
            <p:cNvPr id="32" name="二等辺三角形 31">
              <a:extLst>
                <a:ext uri="{FF2B5EF4-FFF2-40B4-BE49-F238E27FC236}">
                  <a16:creationId xmlns:a16="http://schemas.microsoft.com/office/drawing/2014/main" id="{199664E1-DB30-4FFE-BFD9-E4AA205A8503}"/>
                </a:ext>
              </a:extLst>
            </p:cNvPr>
            <p:cNvSpPr/>
            <p:nvPr/>
          </p:nvSpPr>
          <p:spPr>
            <a:xfrm rot="5400000" flipH="1">
              <a:off x="2368450" y="2649104"/>
              <a:ext cx="2055522" cy="1198599"/>
            </a:xfrm>
            <a:prstGeom prst="triangle">
              <a:avLst>
                <a:gd name="adj" fmla="val 50032"/>
              </a:avLst>
            </a:prstGeom>
            <a:solidFill>
              <a:srgbClr val="00B0F0">
                <a:alpha val="26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E608503E-E055-4302-96E3-B6EBDA64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53" y="1337497"/>
              <a:ext cx="2738568" cy="3833995"/>
            </a:xfrm>
            <a:prstGeom prst="rect">
              <a:avLst/>
            </a:prstGeom>
          </p:spPr>
        </p:pic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488394C-2E10-4A43-875F-CDD32ED9B84B}"/>
                </a:ext>
              </a:extLst>
            </p:cNvPr>
            <p:cNvSpPr txBox="1"/>
            <p:nvPr/>
          </p:nvSpPr>
          <p:spPr>
            <a:xfrm>
              <a:off x="2725473" y="3006778"/>
              <a:ext cx="1404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>
                  <a:ln w="12700">
                    <a:solidFill>
                      <a:schemeClr val="bg1"/>
                    </a:solidFill>
                  </a:ln>
                </a:rPr>
                <a:t>顔認識</a:t>
              </a:r>
              <a:endParaRPr kumimoji="1" lang="ja-JP" altLang="en-US" sz="3200" b="1" dirty="0">
                <a:ln w="12700"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BEA4B56E-52D9-41AD-B502-E88369D98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39176" y="4104323"/>
            <a:ext cx="914400" cy="914400"/>
          </a:xfrm>
          <a:prstGeom prst="rect">
            <a:avLst/>
          </a:prstGeom>
        </p:spPr>
      </p:pic>
      <p:sp>
        <p:nvSpPr>
          <p:cNvPr id="15" name="思考の吹き出し: 雲形 14">
            <a:extLst>
              <a:ext uri="{FF2B5EF4-FFF2-40B4-BE49-F238E27FC236}">
                <a16:creationId xmlns:a16="http://schemas.microsoft.com/office/drawing/2014/main" id="{411B4AF6-929C-4685-B9F9-F39FFAC7ED12}"/>
              </a:ext>
            </a:extLst>
          </p:cNvPr>
          <p:cNvSpPr/>
          <p:nvPr/>
        </p:nvSpPr>
        <p:spPr>
          <a:xfrm>
            <a:off x="6463031" y="880035"/>
            <a:ext cx="3021828" cy="1680633"/>
          </a:xfrm>
          <a:prstGeom prst="cloudCallout">
            <a:avLst>
              <a:gd name="adj1" fmla="val -29223"/>
              <a:gd name="adj2" fmla="val 61961"/>
            </a:avLst>
          </a:prstGeom>
          <a:solidFill>
            <a:srgbClr val="0086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8</a:t>
            </a:r>
            <a:r>
              <a:rPr lang="ja-JP" altLang="en-US" sz="2800" b="1" dirty="0"/>
              <a:t>時に外出しました</a:t>
            </a: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B576AF2C-A363-490E-9585-01684234B8D1}"/>
              </a:ext>
            </a:extLst>
          </p:cNvPr>
          <p:cNvSpPr txBox="1">
            <a:spLocks/>
          </p:cNvSpPr>
          <p:nvPr/>
        </p:nvSpPr>
        <p:spPr>
          <a:xfrm>
            <a:off x="838200" y="274579"/>
            <a:ext cx="3984170" cy="1416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000" b="1" dirty="0"/>
              <a:t>午前</a:t>
            </a:r>
            <a:r>
              <a:rPr lang="en-US" altLang="ja-JP" sz="6000" b="1" dirty="0"/>
              <a:t> 8:00</a:t>
            </a:r>
            <a:endParaRPr lang="ja-JP" altLang="en-US" sz="6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64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B21814A5-3AA2-4349-B71B-F0CA20C89475}"/>
              </a:ext>
            </a:extLst>
          </p:cNvPr>
          <p:cNvGrpSpPr/>
          <p:nvPr/>
        </p:nvGrpSpPr>
        <p:grpSpPr>
          <a:xfrm>
            <a:off x="502828" y="2508704"/>
            <a:ext cx="3984171" cy="3984171"/>
            <a:chOff x="305630" y="2671468"/>
            <a:chExt cx="3984171" cy="3984171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C9C12390-7E83-44BD-A6B9-241F4A81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05630" y="2671468"/>
              <a:ext cx="3984171" cy="3984171"/>
            </a:xfrm>
            <a:prstGeom prst="rect">
              <a:avLst/>
            </a:prstGeom>
          </p:spPr>
        </p:pic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C3235ABF-4051-4D11-B045-4F1BD27543D6}"/>
                </a:ext>
              </a:extLst>
            </p:cNvPr>
            <p:cNvSpPr txBox="1"/>
            <p:nvPr/>
          </p:nvSpPr>
          <p:spPr>
            <a:xfrm>
              <a:off x="1370787" y="4186499"/>
              <a:ext cx="18538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/>
                <a:t>持ち運びモード</a:t>
              </a:r>
              <a:endParaRPr kumimoji="1" lang="ja-JP" altLang="en-US" sz="2800" b="1" dirty="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68A380-42AD-48B1-9DEB-1F4B0629FD1E}"/>
              </a:ext>
            </a:extLst>
          </p:cNvPr>
          <p:cNvSpPr txBox="1"/>
          <p:nvPr/>
        </p:nvSpPr>
        <p:spPr>
          <a:xfrm>
            <a:off x="9597381" y="13675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保護者</a:t>
            </a:r>
          </a:p>
        </p:txBody>
      </p:sp>
      <p:pic>
        <p:nvPicPr>
          <p:cNvPr id="51" name="図 50" descr="人, 保持している, 室内, 縞模様の が含まれている画像&#10;&#10;自動的に生成された説明">
            <a:extLst>
              <a:ext uri="{FF2B5EF4-FFF2-40B4-BE49-F238E27FC236}">
                <a16:creationId xmlns:a16="http://schemas.microsoft.com/office/drawing/2014/main" id="{25041D6C-BDA7-42F0-BB2A-DDF9F55E9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84" y="1890358"/>
            <a:ext cx="4167454" cy="460251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833E0B3-E659-4498-A66F-210A1442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579"/>
            <a:ext cx="3984170" cy="1416110"/>
          </a:xfrm>
        </p:spPr>
        <p:txBody>
          <a:bodyPr>
            <a:normAutofit/>
          </a:bodyPr>
          <a:lstStyle/>
          <a:p>
            <a:r>
              <a:rPr lang="ja-JP" altLang="en-US" sz="6000" b="1" dirty="0"/>
              <a:t>午後</a:t>
            </a:r>
            <a:r>
              <a:rPr kumimoji="1" lang="en-US" altLang="ja-JP" sz="6000" b="1" dirty="0"/>
              <a:t>13:00</a:t>
            </a:r>
            <a:endParaRPr kumimoji="1" lang="ja-JP" altLang="en-US" sz="6000" b="1" dirty="0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AD83E5B7-D599-4AEF-A80C-22AA4F7128C7}"/>
              </a:ext>
            </a:extLst>
          </p:cNvPr>
          <p:cNvSpPr/>
          <p:nvPr/>
        </p:nvSpPr>
        <p:spPr>
          <a:xfrm>
            <a:off x="3979368" y="1789611"/>
            <a:ext cx="4902150" cy="1993095"/>
          </a:xfrm>
          <a:prstGeom prst="wedgeRoundRectCallout">
            <a:avLst>
              <a:gd name="adj1" fmla="val 60306"/>
              <a:gd name="adj2" fmla="val 37114"/>
              <a:gd name="adj3" fmla="val 16667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</a:rPr>
              <a:t>おかえり～。</a:t>
            </a:r>
            <a:endParaRPr lang="en-US" altLang="ja-JP" sz="32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3200" b="1" dirty="0">
                <a:solidFill>
                  <a:schemeClr val="bg1"/>
                </a:solidFill>
              </a:rPr>
              <a:t>残業で少し遅くなるよ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81C491-3E89-4674-B35C-123CAAA982C1}"/>
              </a:ext>
            </a:extLst>
          </p:cNvPr>
          <p:cNvSpPr txBox="1"/>
          <p:nvPr/>
        </p:nvSpPr>
        <p:spPr>
          <a:xfrm>
            <a:off x="4949932" y="460962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/>
              <a:t>録音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3EDE4E-3D68-418F-9BCD-4DB5A31F0684}"/>
              </a:ext>
            </a:extLst>
          </p:cNvPr>
          <p:cNvGrpSpPr/>
          <p:nvPr/>
        </p:nvGrpSpPr>
        <p:grpSpPr>
          <a:xfrm>
            <a:off x="3893517" y="4191616"/>
            <a:ext cx="1261507" cy="1029336"/>
            <a:chOff x="4723020" y="3952237"/>
            <a:chExt cx="1261507" cy="1029336"/>
          </a:xfrm>
        </p:grpSpPr>
        <p:cxnSp>
          <p:nvCxnSpPr>
            <p:cNvPr id="12" name="コネクタ: 曲線 11">
              <a:extLst>
                <a:ext uri="{FF2B5EF4-FFF2-40B4-BE49-F238E27FC236}">
                  <a16:creationId xmlns:a16="http://schemas.microsoft.com/office/drawing/2014/main" id="{60EC2A46-C046-4000-B15F-580ECC33B0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808872" y="3952237"/>
              <a:ext cx="1175655" cy="836021"/>
            </a:xfrm>
            <a:prstGeom prst="curvedConnector3">
              <a:avLst>
                <a:gd name="adj1" fmla="val 40000"/>
              </a:avLst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414F5127-FE14-49C3-A851-FE8A6D35AF11}"/>
                </a:ext>
              </a:extLst>
            </p:cNvPr>
            <p:cNvGrpSpPr/>
            <p:nvPr/>
          </p:nvGrpSpPr>
          <p:grpSpPr>
            <a:xfrm rot="474552">
              <a:off x="4723020" y="4548629"/>
              <a:ext cx="337486" cy="432944"/>
              <a:chOff x="4722194" y="4549929"/>
              <a:chExt cx="337486" cy="432944"/>
            </a:xfrm>
          </p:grpSpPr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925445A5-9521-4263-BCA9-B9AEE951ADD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5448" flipV="1">
                <a:off x="4722194" y="4549929"/>
                <a:ext cx="225544" cy="269638"/>
              </a:xfrm>
              <a:prstGeom prst="line">
                <a:avLst/>
              </a:prstGeom>
              <a:ln w="127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F7387D44-31E3-465B-A7FD-016D2A969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1819" y="4788295"/>
                <a:ext cx="317861" cy="194578"/>
              </a:xfrm>
              <a:prstGeom prst="line">
                <a:avLst/>
              </a:prstGeom>
              <a:ln w="127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470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1">
            <a:extLst>
              <a:ext uri="{FF2B5EF4-FFF2-40B4-BE49-F238E27FC236}">
                <a16:creationId xmlns:a16="http://schemas.microsoft.com/office/drawing/2014/main" id="{B6814CE8-E9F2-488C-9160-70034925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579"/>
            <a:ext cx="3984170" cy="1416110"/>
          </a:xfrm>
        </p:spPr>
        <p:txBody>
          <a:bodyPr>
            <a:normAutofit/>
          </a:bodyPr>
          <a:lstStyle/>
          <a:p>
            <a:r>
              <a:rPr lang="ja-JP" altLang="en-US" sz="6000" b="1" dirty="0"/>
              <a:t>午後</a:t>
            </a:r>
            <a:r>
              <a:rPr kumimoji="1" lang="en-US" altLang="ja-JP" sz="6000" b="1" dirty="0"/>
              <a:t>1</a:t>
            </a:r>
            <a:r>
              <a:rPr lang="en-US" altLang="ja-JP" sz="6000" b="1" dirty="0"/>
              <a:t>5</a:t>
            </a:r>
            <a:r>
              <a:rPr kumimoji="1" lang="en-US" altLang="ja-JP" sz="6000" b="1" dirty="0"/>
              <a:t>:00</a:t>
            </a:r>
            <a:endParaRPr kumimoji="1" lang="ja-JP" altLang="en-US" sz="60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5DA0C0F-F261-415C-9C0B-857B558D4A6E}"/>
              </a:ext>
            </a:extLst>
          </p:cNvPr>
          <p:cNvGrpSpPr/>
          <p:nvPr/>
        </p:nvGrpSpPr>
        <p:grpSpPr>
          <a:xfrm>
            <a:off x="5981861" y="1346450"/>
            <a:ext cx="6484077" cy="5366495"/>
            <a:chOff x="5981861" y="1346450"/>
            <a:chExt cx="6484077" cy="536649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D474350-C704-4398-9BBE-0B7371BB1A48}"/>
                </a:ext>
              </a:extLst>
            </p:cNvPr>
            <p:cNvGrpSpPr/>
            <p:nvPr/>
          </p:nvGrpSpPr>
          <p:grpSpPr>
            <a:xfrm>
              <a:off x="5981861" y="1346450"/>
              <a:ext cx="5371940" cy="5366495"/>
              <a:chOff x="5981861" y="1346450"/>
              <a:chExt cx="5371940" cy="5366495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B21814A5-3AA2-4349-B71B-F0CA20C89475}"/>
                  </a:ext>
                </a:extLst>
              </p:cNvPr>
              <p:cNvGrpSpPr/>
              <p:nvPr/>
            </p:nvGrpSpPr>
            <p:grpSpPr>
              <a:xfrm>
                <a:off x="5981861" y="2728774"/>
                <a:ext cx="3984171" cy="3984171"/>
                <a:chOff x="305630" y="2671468"/>
                <a:chExt cx="3984171" cy="3984171"/>
              </a:xfrm>
            </p:grpSpPr>
            <p:pic>
              <p:nvPicPr>
                <p:cNvPr id="37" name="図 36">
                  <a:extLst>
                    <a:ext uri="{FF2B5EF4-FFF2-40B4-BE49-F238E27FC236}">
                      <a16:creationId xmlns:a16="http://schemas.microsoft.com/office/drawing/2014/main" id="{C9C12390-7E83-44BD-A6B9-241F4A813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630" y="2671468"/>
                  <a:ext cx="3984171" cy="3984171"/>
                </a:xfrm>
                <a:prstGeom prst="rect">
                  <a:avLst/>
                </a:prstGeom>
              </p:spPr>
            </p:pic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3235ABF-4051-4D11-B045-4F1BD27543D6}"/>
                    </a:ext>
                  </a:extLst>
                </p:cNvPr>
                <p:cNvSpPr txBox="1"/>
                <p:nvPr/>
              </p:nvSpPr>
              <p:spPr>
                <a:xfrm>
                  <a:off x="1370787" y="4186499"/>
                  <a:ext cx="185385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800" b="1" dirty="0"/>
                    <a:t>持ち運びモード</a:t>
                  </a:r>
                  <a:endParaRPr kumimoji="1" lang="ja-JP" altLang="en-US" sz="2800" b="1" dirty="0"/>
                </a:p>
              </p:txBody>
            </p:sp>
          </p:grp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68A380-42AD-48B1-9DEB-1F4B0629FD1E}"/>
                  </a:ext>
                </a:extLst>
              </p:cNvPr>
              <p:cNvSpPr txBox="1"/>
              <p:nvPr/>
            </p:nvSpPr>
            <p:spPr>
              <a:xfrm>
                <a:off x="9938029" y="1346450"/>
                <a:ext cx="1415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/>
                  <a:t>保護者</a:t>
                </a:r>
              </a:p>
            </p:txBody>
          </p:sp>
        </p:grpSp>
        <p:pic>
          <p:nvPicPr>
            <p:cNvPr id="51" name="図 50" descr="人, 保持している, 室内, 縞模様の が含まれている画像&#10;&#10;自動的に生成された説明">
              <a:extLst>
                <a:ext uri="{FF2B5EF4-FFF2-40B4-BE49-F238E27FC236}">
                  <a16:creationId xmlns:a16="http://schemas.microsoft.com/office/drawing/2014/main" id="{25041D6C-BDA7-42F0-BB2A-DDF9F55E9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484" y="1890358"/>
              <a:ext cx="4167454" cy="4602517"/>
            </a:xfrm>
            <a:prstGeom prst="rect">
              <a:avLst/>
            </a:prstGeom>
          </p:spPr>
        </p:pic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3F51CA2-8A42-491A-8BB4-E9223DA5CB1C}"/>
              </a:ext>
            </a:extLst>
          </p:cNvPr>
          <p:cNvGrpSpPr/>
          <p:nvPr/>
        </p:nvGrpSpPr>
        <p:grpSpPr>
          <a:xfrm>
            <a:off x="2865709" y="2728855"/>
            <a:ext cx="3984171" cy="3984171"/>
            <a:chOff x="305630" y="2671468"/>
            <a:chExt cx="3984171" cy="398417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EC434B-B4B5-48DC-A46F-CFCA7F7B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05630" y="2671468"/>
              <a:ext cx="3984171" cy="3984171"/>
            </a:xfrm>
            <a:prstGeom prst="rect">
              <a:avLst/>
            </a:prstGeom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4F9B4A9-DF25-4307-BC65-4F91ADB941F0}"/>
                </a:ext>
              </a:extLst>
            </p:cNvPr>
            <p:cNvSpPr txBox="1"/>
            <p:nvPr/>
          </p:nvSpPr>
          <p:spPr>
            <a:xfrm>
              <a:off x="1384644" y="4371165"/>
              <a:ext cx="1853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/>
                <a:t>家モード</a:t>
              </a:r>
              <a:endParaRPr kumimoji="1" lang="ja-JP" altLang="en-US" sz="2800" b="1" dirty="0"/>
            </a:p>
          </p:txBody>
        </p:sp>
      </p:grpSp>
      <p:pic>
        <p:nvPicPr>
          <p:cNvPr id="24" name="図 23" descr="人, ネクタイ, 衣類, 着用している が含まれている画像&#10;&#10;自動的に生成された説明">
            <a:extLst>
              <a:ext uri="{FF2B5EF4-FFF2-40B4-BE49-F238E27FC236}">
                <a16:creationId xmlns:a16="http://schemas.microsoft.com/office/drawing/2014/main" id="{ADB5D259-6D8E-455A-8A15-656FC56989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r="32841"/>
          <a:stretch/>
        </p:blipFill>
        <p:spPr>
          <a:xfrm>
            <a:off x="-197037" y="1794670"/>
            <a:ext cx="3406647" cy="469820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2C72A4B-7D72-49C9-A988-4AA3A3857ED3}"/>
              </a:ext>
            </a:extLst>
          </p:cNvPr>
          <p:cNvGrpSpPr/>
          <p:nvPr/>
        </p:nvGrpSpPr>
        <p:grpSpPr>
          <a:xfrm>
            <a:off x="529953" y="1337497"/>
            <a:ext cx="3599622" cy="3833995"/>
            <a:chOff x="529953" y="1337497"/>
            <a:chExt cx="3599622" cy="3833995"/>
          </a:xfrm>
        </p:grpSpPr>
        <p:sp>
          <p:nvSpPr>
            <p:cNvPr id="32" name="二等辺三角形 31">
              <a:extLst>
                <a:ext uri="{FF2B5EF4-FFF2-40B4-BE49-F238E27FC236}">
                  <a16:creationId xmlns:a16="http://schemas.microsoft.com/office/drawing/2014/main" id="{199664E1-DB30-4FFE-BFD9-E4AA205A8503}"/>
                </a:ext>
              </a:extLst>
            </p:cNvPr>
            <p:cNvSpPr/>
            <p:nvPr/>
          </p:nvSpPr>
          <p:spPr>
            <a:xfrm rot="5400000" flipH="1">
              <a:off x="2368450" y="2649104"/>
              <a:ext cx="2055522" cy="1198599"/>
            </a:xfrm>
            <a:prstGeom prst="triangle">
              <a:avLst>
                <a:gd name="adj" fmla="val 50032"/>
              </a:avLst>
            </a:prstGeom>
            <a:solidFill>
              <a:srgbClr val="00B0F0">
                <a:alpha val="26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E608503E-E055-4302-96E3-B6EBDA64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53" y="1337497"/>
              <a:ext cx="2738568" cy="3833995"/>
            </a:xfrm>
            <a:prstGeom prst="rect">
              <a:avLst/>
            </a:prstGeom>
          </p:spPr>
        </p:pic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488394C-2E10-4A43-875F-CDD32ED9B84B}"/>
                </a:ext>
              </a:extLst>
            </p:cNvPr>
            <p:cNvSpPr txBox="1"/>
            <p:nvPr/>
          </p:nvSpPr>
          <p:spPr>
            <a:xfrm>
              <a:off x="2725473" y="3006778"/>
              <a:ext cx="1404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>
                  <a:ln w="12700">
                    <a:solidFill>
                      <a:schemeClr val="bg1"/>
                    </a:solidFill>
                  </a:ln>
                </a:rPr>
                <a:t>顔認識</a:t>
              </a:r>
              <a:endParaRPr kumimoji="1" lang="ja-JP" altLang="en-US" sz="3200" b="1" dirty="0">
                <a:ln w="12700"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BEA4B56E-52D9-41AD-B502-E88369D98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39176" y="4104323"/>
            <a:ext cx="914400" cy="914400"/>
          </a:xfrm>
          <a:prstGeom prst="rect">
            <a:avLst/>
          </a:prstGeom>
        </p:spPr>
      </p:pic>
      <p:sp>
        <p:nvSpPr>
          <p:cNvPr id="15" name="思考の吹き出し: 雲形 14">
            <a:extLst>
              <a:ext uri="{FF2B5EF4-FFF2-40B4-BE49-F238E27FC236}">
                <a16:creationId xmlns:a16="http://schemas.microsoft.com/office/drawing/2014/main" id="{411B4AF6-929C-4685-B9F9-F39FFAC7ED12}"/>
              </a:ext>
            </a:extLst>
          </p:cNvPr>
          <p:cNvSpPr/>
          <p:nvPr/>
        </p:nvSpPr>
        <p:spPr>
          <a:xfrm>
            <a:off x="6774128" y="850371"/>
            <a:ext cx="3150581" cy="1680633"/>
          </a:xfrm>
          <a:prstGeom prst="cloudCallout">
            <a:avLst>
              <a:gd name="adj1" fmla="val -24662"/>
              <a:gd name="adj2" fmla="val 61961"/>
            </a:avLst>
          </a:prstGeom>
          <a:solidFill>
            <a:srgbClr val="0086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15</a:t>
            </a:r>
            <a:r>
              <a:rPr lang="ja-JP" altLang="en-US" sz="2800" dirty="0"/>
              <a:t>時に帰宅しました</a:t>
            </a: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A4182015-216C-488B-A5E7-89A7149DFE03}"/>
              </a:ext>
            </a:extLst>
          </p:cNvPr>
          <p:cNvSpPr/>
          <p:nvPr/>
        </p:nvSpPr>
        <p:spPr>
          <a:xfrm>
            <a:off x="3439374" y="1441556"/>
            <a:ext cx="3163900" cy="1225742"/>
          </a:xfrm>
          <a:prstGeom prst="wedgeRoundRectCallout">
            <a:avLst>
              <a:gd name="adj1" fmla="val 16364"/>
              <a:gd name="adj2" fmla="val 64707"/>
              <a:gd name="adj3" fmla="val 16667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おかえり～。残業で少し遅くなるよ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6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A21E5-3714-4393-A9C2-13E9E22C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0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見守り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7A331B1-696E-4C37-802D-FB863DD32F8C}"/>
              </a:ext>
            </a:extLst>
          </p:cNvPr>
          <p:cNvSpPr txBox="1">
            <a:spLocks/>
          </p:cNvSpPr>
          <p:nvPr/>
        </p:nvSpPr>
        <p:spPr>
          <a:xfrm>
            <a:off x="838200" y="38163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コミュニケーション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33E56C5-AF8F-4DDA-86C1-49308BBB4C2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0438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976DF19D-8783-4893-AEF0-E27A975A866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親が共働きで寂しかった</a:t>
            </a:r>
          </a:p>
        </p:txBody>
      </p:sp>
    </p:spTree>
    <p:extLst>
      <p:ext uri="{BB962C8B-B14F-4D97-AF65-F5344CB8AC3E}">
        <p14:creationId xmlns:p14="http://schemas.microsoft.com/office/powerpoint/2010/main" val="410670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6147E-E35E-443E-9BD8-29B052C6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426" y="2870200"/>
            <a:ext cx="4927147" cy="1117600"/>
          </a:xfrm>
        </p:spPr>
        <p:txBody>
          <a:bodyPr anchor="b">
            <a:normAutofit/>
          </a:bodyPr>
          <a:lstStyle/>
          <a:p>
            <a:pPr algn="ctr"/>
            <a:r>
              <a:rPr kumimoji="1" lang="ja-JP" altLang="en-US" sz="7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メリット</a:t>
            </a:r>
          </a:p>
        </p:txBody>
      </p:sp>
    </p:spTree>
    <p:extLst>
      <p:ext uri="{BB962C8B-B14F-4D97-AF65-F5344CB8AC3E}">
        <p14:creationId xmlns:p14="http://schemas.microsoft.com/office/powerpoint/2010/main" val="224805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6147E-E35E-443E-9BD8-29B052C6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47" y="288925"/>
            <a:ext cx="10534378" cy="1325563"/>
          </a:xfrm>
        </p:spPr>
        <p:txBody>
          <a:bodyPr>
            <a:normAutofit/>
          </a:bodyPr>
          <a:lstStyle/>
          <a:p>
            <a:r>
              <a:rPr kumimoji="1" lang="ja-JP" altLang="en-US" sz="4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メリット</a:t>
            </a: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95D5F054-8FCC-4BCF-B427-43474C987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806774"/>
              </p:ext>
            </p:extLst>
          </p:nvPr>
        </p:nvGraphicFramePr>
        <p:xfrm>
          <a:off x="638447" y="1690688"/>
          <a:ext cx="4047853" cy="494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タイトル 1">
            <a:extLst>
              <a:ext uri="{FF2B5EF4-FFF2-40B4-BE49-F238E27FC236}">
                <a16:creationId xmlns:a16="http://schemas.microsoft.com/office/drawing/2014/main" id="{A07CB58A-962C-423C-BAAD-D9D183F5FD37}"/>
              </a:ext>
            </a:extLst>
          </p:cNvPr>
          <p:cNvSpPr txBox="1">
            <a:spLocks/>
          </p:cNvSpPr>
          <p:nvPr/>
        </p:nvSpPr>
        <p:spPr>
          <a:xfrm>
            <a:off x="4178300" y="2365899"/>
            <a:ext cx="8013700" cy="186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初期費用 </a:t>
            </a:r>
            <a:r>
              <a:rPr lang="ja-JP" altLang="en-US" sz="60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約</a:t>
            </a:r>
            <a:r>
              <a:rPr lang="ja-JP" altLang="en-US" sz="72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６</a:t>
            </a:r>
            <a:r>
              <a:rPr lang="en-US" altLang="ja-JP" sz="72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.</a:t>
            </a:r>
            <a:r>
              <a:rPr lang="ja-JP" altLang="en-US" sz="72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５</a:t>
            </a:r>
            <a:r>
              <a:rPr lang="ja-JP" altLang="en-US" sz="60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万円</a:t>
            </a:r>
            <a:endParaRPr lang="ja-JP" altLang="en-US" sz="6600" dirty="0">
              <a:solidFill>
                <a:srgbClr val="0086C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3CBB095-899D-4CFB-9BF2-A426BEE9C3D9}"/>
              </a:ext>
            </a:extLst>
          </p:cNvPr>
          <p:cNvSpPr txBox="1">
            <a:spLocks/>
          </p:cNvSpPr>
          <p:nvPr/>
        </p:nvSpPr>
        <p:spPr>
          <a:xfrm>
            <a:off x="4425950" y="1246983"/>
            <a:ext cx="7353300" cy="186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0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ホームセキュリティ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8010D72-1698-4C06-83CE-6B1912D70E36}"/>
              </a:ext>
            </a:extLst>
          </p:cNvPr>
          <p:cNvSpPr txBox="1">
            <a:spLocks/>
          </p:cNvSpPr>
          <p:nvPr/>
        </p:nvSpPr>
        <p:spPr>
          <a:xfrm>
            <a:off x="5092701" y="3430047"/>
            <a:ext cx="7099299" cy="186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＋月額 </a:t>
            </a:r>
            <a:r>
              <a:rPr lang="ja-JP" altLang="en-US" sz="60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約</a:t>
            </a:r>
            <a:r>
              <a:rPr lang="ja-JP" altLang="en-US" sz="7200" spc="-15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６０００</a:t>
            </a:r>
            <a:r>
              <a:rPr lang="ja-JP" altLang="en-US" sz="60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円</a:t>
            </a:r>
            <a:endParaRPr lang="ja-JP" altLang="en-US" sz="6600" dirty="0">
              <a:solidFill>
                <a:srgbClr val="0086C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682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E6147E-E35E-443E-9BD8-29B052C6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47" y="288925"/>
            <a:ext cx="10534378" cy="1325563"/>
          </a:xfrm>
        </p:spPr>
        <p:txBody>
          <a:bodyPr>
            <a:normAutofit/>
          </a:bodyPr>
          <a:lstStyle/>
          <a:p>
            <a:r>
              <a:rPr kumimoji="1" lang="ja-JP" altLang="en-US" sz="4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メリット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CC4D158-B49D-464F-ACD8-47E2E45658ED}"/>
              </a:ext>
            </a:extLst>
          </p:cNvPr>
          <p:cNvSpPr txBox="1">
            <a:spLocks/>
          </p:cNvSpPr>
          <p:nvPr/>
        </p:nvSpPr>
        <p:spPr>
          <a:xfrm>
            <a:off x="838200" y="1427707"/>
            <a:ext cx="10515600" cy="400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3100" dirty="0">
                <a:solidFill>
                  <a:srgbClr val="0086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無料</a:t>
            </a:r>
          </a:p>
        </p:txBody>
      </p:sp>
    </p:spTree>
    <p:extLst>
      <p:ext uri="{BB962C8B-B14F-4D97-AF65-F5344CB8AC3E}">
        <p14:creationId xmlns:p14="http://schemas.microsoft.com/office/powerpoint/2010/main" val="243169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A1C51D-1E8D-4A16-A35C-F8A265FEF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F1112C-B962-4928-A9E3-C1C0A6AF4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2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矢印: 下 13">
            <a:extLst>
              <a:ext uri="{FF2B5EF4-FFF2-40B4-BE49-F238E27FC236}">
                <a16:creationId xmlns:a16="http://schemas.microsoft.com/office/drawing/2014/main" id="{BAC18756-16A2-4302-B92A-D904277785AB}"/>
              </a:ext>
            </a:extLst>
          </p:cNvPr>
          <p:cNvSpPr/>
          <p:nvPr/>
        </p:nvSpPr>
        <p:spPr>
          <a:xfrm flipV="1">
            <a:off x="3367652" y="3240176"/>
            <a:ext cx="618837" cy="923330"/>
          </a:xfrm>
          <a:prstGeom prst="downArrow">
            <a:avLst>
              <a:gd name="adj1" fmla="val 29104"/>
              <a:gd name="adj2" fmla="val 67910"/>
            </a:avLst>
          </a:prstGeom>
          <a:solidFill>
            <a:srgbClr val="008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FE65E0-B676-4B5C-ADEE-E567C747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共働き家庭の増加</a:t>
            </a:r>
          </a:p>
        </p:txBody>
      </p:sp>
      <p:pic>
        <p:nvPicPr>
          <p:cNvPr id="10" name="図 9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0DD218A-3BA2-4254-87E4-5E1186F1B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64" y="1554968"/>
            <a:ext cx="5437561" cy="374806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E77B54-F3B1-4B71-A894-34E83C6F344C}"/>
              </a:ext>
            </a:extLst>
          </p:cNvPr>
          <p:cNvSpPr txBox="1"/>
          <p:nvPr/>
        </p:nvSpPr>
        <p:spPr>
          <a:xfrm>
            <a:off x="7750936" y="4286749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1980-2018</a:t>
            </a:r>
            <a:r>
              <a:rPr kumimoji="1" lang="ja-JP" altLang="en-US" sz="3600" dirty="0"/>
              <a:t>年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750AB5-233C-4FD2-90A6-5C247DC7DFCF}"/>
              </a:ext>
            </a:extLst>
          </p:cNvPr>
          <p:cNvSpPr txBox="1"/>
          <p:nvPr/>
        </p:nvSpPr>
        <p:spPr>
          <a:xfrm>
            <a:off x="430539" y="4163506"/>
            <a:ext cx="57070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/>
              <a:t>1980</a:t>
            </a:r>
            <a:r>
              <a:rPr lang="ja-JP" altLang="en-US" sz="4400" dirty="0"/>
              <a:t>年 約</a:t>
            </a:r>
            <a:r>
              <a:rPr lang="en-US" altLang="ja-JP" sz="6000" dirty="0"/>
              <a:t>600</a:t>
            </a:r>
            <a:r>
              <a:rPr lang="ja-JP" altLang="en-US" sz="4400" dirty="0"/>
              <a:t>万世帯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A92E6D-75CF-4932-8B74-A16E584269A2}"/>
              </a:ext>
            </a:extLst>
          </p:cNvPr>
          <p:cNvSpPr txBox="1"/>
          <p:nvPr/>
        </p:nvSpPr>
        <p:spPr>
          <a:xfrm>
            <a:off x="903764" y="3286342"/>
            <a:ext cx="4927776" cy="830997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86C0"/>
                </a:solidFill>
              </a:rPr>
              <a:t>38</a:t>
            </a:r>
            <a:r>
              <a:rPr kumimoji="1" lang="ja-JP" altLang="en-US" sz="4800" b="1" dirty="0">
                <a:solidFill>
                  <a:srgbClr val="0086C0"/>
                </a:solidFill>
              </a:rPr>
              <a:t>年間でほぼ</a:t>
            </a:r>
            <a:r>
              <a:rPr kumimoji="1" lang="en-US" altLang="ja-JP" sz="4800" b="1" dirty="0">
                <a:solidFill>
                  <a:srgbClr val="0086C0"/>
                </a:solidFill>
              </a:rPr>
              <a:t>2</a:t>
            </a:r>
            <a:r>
              <a:rPr kumimoji="1" lang="ja-JP" altLang="en-US" sz="4800" b="1" dirty="0">
                <a:solidFill>
                  <a:srgbClr val="0086C0"/>
                </a:solidFill>
              </a:rPr>
              <a:t>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4F783-69A1-431B-A6EA-B70797B7DC6C}"/>
              </a:ext>
            </a:extLst>
          </p:cNvPr>
          <p:cNvSpPr txBox="1"/>
          <p:nvPr/>
        </p:nvSpPr>
        <p:spPr>
          <a:xfrm>
            <a:off x="201927" y="2259942"/>
            <a:ext cx="6164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/>
              <a:t>2018</a:t>
            </a:r>
            <a:r>
              <a:rPr kumimoji="1" lang="ja-JP" altLang="en-US" sz="4400" dirty="0"/>
              <a:t>年 約</a:t>
            </a:r>
            <a:r>
              <a:rPr kumimoji="1" lang="en-US" altLang="ja-JP" sz="6000" dirty="0"/>
              <a:t>1220</a:t>
            </a:r>
            <a:r>
              <a:rPr kumimoji="1" lang="ja-JP" altLang="en-US" sz="4400" dirty="0"/>
              <a:t>万世帯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72077E-19E6-4CD5-8371-8239BF622F81}"/>
              </a:ext>
            </a:extLst>
          </p:cNvPr>
          <p:cNvSpPr txBox="1"/>
          <p:nvPr/>
        </p:nvSpPr>
        <p:spPr>
          <a:xfrm>
            <a:off x="8884336" y="5303031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 dirty="0"/>
              <a:t>独立行政法人労働政策研究・研修機構</a:t>
            </a:r>
            <a:r>
              <a:rPr lang="en-US" altLang="ja-JP" sz="1200" dirty="0"/>
              <a:t>)</a:t>
            </a:r>
            <a:endParaRPr kumimoji="1" lang="ja-JP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5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人, 座っている, 壁, テディ が含まれている画像&#10;&#10;自動的に生成された説明">
            <a:extLst>
              <a:ext uri="{FF2B5EF4-FFF2-40B4-BE49-F238E27FC236}">
                <a16:creationId xmlns:a16="http://schemas.microsoft.com/office/drawing/2014/main" id="{5EE7A489-BD05-448E-8C36-5154B51D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81269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9A9533-43F1-4113-9897-A3B73DFE4276}"/>
              </a:ext>
            </a:extLst>
          </p:cNvPr>
          <p:cNvSpPr/>
          <p:nvPr/>
        </p:nvSpPr>
        <p:spPr>
          <a:xfrm>
            <a:off x="0" y="2988154"/>
            <a:ext cx="10693401" cy="215062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9B049B-15E6-4D4C-9606-3896941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9974"/>
            <a:ext cx="10515600" cy="1978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① </a:t>
            </a:r>
            <a:r>
              <a:rPr lang="ja-JP" altLang="en-US" sz="4400" b="1" dirty="0"/>
              <a:t>子供の帰宅時に親がいない</a:t>
            </a:r>
            <a:endParaRPr lang="en-US" altLang="ja-JP" sz="4400" b="1" dirty="0"/>
          </a:p>
          <a:p>
            <a:pPr marL="0" indent="0">
              <a:buNone/>
            </a:pPr>
            <a:r>
              <a:rPr lang="ja-JP" altLang="en-US" sz="3600" b="1" dirty="0"/>
              <a:t>   →学校や習い事から帰ってきたかわからない</a:t>
            </a:r>
            <a:endParaRPr lang="en-US" altLang="ja-JP" sz="3600" b="1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F4DD93-8EAE-44B4-B5FB-6C55498A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共働き家庭の心配事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52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人, 座っている, 壁, テディ が含まれている画像&#10;&#10;自動的に生成された説明">
            <a:extLst>
              <a:ext uri="{FF2B5EF4-FFF2-40B4-BE49-F238E27FC236}">
                <a16:creationId xmlns:a16="http://schemas.microsoft.com/office/drawing/2014/main" id="{5EE7A489-BD05-448E-8C36-5154B51D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81269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9A9533-43F1-4113-9897-A3B73DFE4276}"/>
              </a:ext>
            </a:extLst>
          </p:cNvPr>
          <p:cNvSpPr/>
          <p:nvPr/>
        </p:nvSpPr>
        <p:spPr>
          <a:xfrm>
            <a:off x="0" y="2988154"/>
            <a:ext cx="10693401" cy="215062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9B049B-15E6-4D4C-9606-3896941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9974"/>
            <a:ext cx="10515600" cy="1978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② </a:t>
            </a:r>
            <a:r>
              <a:rPr lang="ja-JP" altLang="en-US" sz="4400" b="1" dirty="0"/>
              <a:t>コミュニケーション不足</a:t>
            </a:r>
            <a:endParaRPr lang="en-US" altLang="ja-JP" sz="4400" b="1" dirty="0"/>
          </a:p>
          <a:p>
            <a:pPr marL="0" indent="0">
              <a:buNone/>
            </a:pPr>
            <a:r>
              <a:rPr lang="ja-JP" altLang="en-US" sz="3600" b="1" dirty="0"/>
              <a:t>   →朝は早く、帰りも遅い</a:t>
            </a:r>
            <a:endParaRPr lang="en-US" altLang="ja-JP" sz="3600" b="1" dirty="0"/>
          </a:p>
          <a:p>
            <a:pPr marL="0" indent="0">
              <a:buNone/>
            </a:pPr>
            <a:r>
              <a:rPr lang="ja-JP" altLang="en-US" sz="3600" b="1" dirty="0"/>
              <a:t>   →携帯を持っていないと連絡手段なし</a:t>
            </a:r>
            <a:endParaRPr lang="en-US" altLang="ja-JP" sz="3600" b="1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F4DD93-8EAE-44B4-B5FB-6C55498A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共働き家庭の心配事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90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CBC4F01-0282-4316-B854-D8D2C4A974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133147-6921-4F7B-8439-76E544C6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A21E5-3714-4393-A9C2-13E9E22C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0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見守り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7A331B1-696E-4C37-802D-FB863DD32F8C}"/>
              </a:ext>
            </a:extLst>
          </p:cNvPr>
          <p:cNvSpPr txBox="1">
            <a:spLocks/>
          </p:cNvSpPr>
          <p:nvPr/>
        </p:nvSpPr>
        <p:spPr>
          <a:xfrm>
            <a:off x="838200" y="38163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コミュニケーション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33E56C5-AF8F-4DDA-86C1-49308BBB4C2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54716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A21E5-3714-4393-A9C2-13E9E22C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見守り</a:t>
            </a:r>
          </a:p>
        </p:txBody>
      </p:sp>
    </p:spTree>
    <p:extLst>
      <p:ext uri="{BB962C8B-B14F-4D97-AF65-F5344CB8AC3E}">
        <p14:creationId xmlns:p14="http://schemas.microsoft.com/office/powerpoint/2010/main" val="80812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385103F5-7E14-4875-B378-3F582A81F29C}"/>
              </a:ext>
            </a:extLst>
          </p:cNvPr>
          <p:cNvGrpSpPr/>
          <p:nvPr/>
        </p:nvGrpSpPr>
        <p:grpSpPr>
          <a:xfrm>
            <a:off x="7724338" y="1823"/>
            <a:ext cx="4818539" cy="6657739"/>
            <a:chOff x="7724338" y="14523"/>
            <a:chExt cx="4818539" cy="6657739"/>
          </a:xfrm>
        </p:grpSpPr>
        <p:pic>
          <p:nvPicPr>
            <p:cNvPr id="6" name="図 5" descr="電子機器, 記号, 電話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61E56D5D-75F8-4B62-8915-7FD952D44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338" y="14523"/>
              <a:ext cx="4818539" cy="6657739"/>
            </a:xfrm>
            <a:prstGeom prst="rect">
              <a:avLst/>
            </a:prstGeom>
          </p:spPr>
        </p:pic>
        <p:pic>
          <p:nvPicPr>
            <p:cNvPr id="14" name="図 13" descr="ポーズをとる男女のグループ&#10;&#10;自動的に生成された説明">
              <a:extLst>
                <a:ext uri="{FF2B5EF4-FFF2-40B4-BE49-F238E27FC236}">
                  <a16:creationId xmlns:a16="http://schemas.microsoft.com/office/drawing/2014/main" id="{6AF3E2AA-E16F-451A-B60B-F10DD0DA5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6" t="43890" r="51930" b="33710"/>
            <a:stretch/>
          </p:blipFill>
          <p:spPr>
            <a:xfrm rot="20773084">
              <a:off x="10814653" y="2955856"/>
              <a:ext cx="748963" cy="748963"/>
            </a:xfrm>
            <a:prstGeom prst="flowChartConnector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15" name="図 14" descr="ポーズをとる男女のグループ&#10;&#10;自動的に生成された説明">
              <a:extLst>
                <a:ext uri="{FF2B5EF4-FFF2-40B4-BE49-F238E27FC236}">
                  <a16:creationId xmlns:a16="http://schemas.microsoft.com/office/drawing/2014/main" id="{8B77F8E3-72E1-4811-A78C-6C0DBEF10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02" t="29031" r="31310" b="51637"/>
            <a:stretch/>
          </p:blipFill>
          <p:spPr>
            <a:xfrm>
              <a:off x="9713884" y="3839579"/>
              <a:ext cx="778334" cy="778334"/>
            </a:xfrm>
            <a:prstGeom prst="flowChartConnector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79692BE6-765C-422E-AE2E-39CBC4E2394A}"/>
                </a:ext>
              </a:extLst>
            </p:cNvPr>
            <p:cNvSpPr/>
            <p:nvPr/>
          </p:nvSpPr>
          <p:spPr>
            <a:xfrm>
              <a:off x="9696009" y="1982933"/>
              <a:ext cx="808909" cy="808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A62FEBAC-2EB2-421C-B25A-3C9CD3053ABA}"/>
                </a:ext>
              </a:extLst>
            </p:cNvPr>
            <p:cNvSpPr/>
            <p:nvPr/>
          </p:nvSpPr>
          <p:spPr>
            <a:xfrm>
              <a:off x="10770034" y="2900388"/>
              <a:ext cx="838200" cy="838200"/>
            </a:xfrm>
            <a:prstGeom prst="ellipse">
              <a:avLst/>
            </a:prstGeom>
            <a:solidFill>
              <a:srgbClr val="7F7F7F">
                <a:alpha val="65098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2C1ADE7-2889-4CC7-88F5-47322B549902}"/>
                </a:ext>
              </a:extLst>
            </p:cNvPr>
            <p:cNvSpPr txBox="1"/>
            <p:nvPr/>
          </p:nvSpPr>
          <p:spPr>
            <a:xfrm>
              <a:off x="10882925" y="319183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b="1" dirty="0">
                  <a:solidFill>
                    <a:schemeClr val="bg1"/>
                  </a:solidFill>
                </a:rPr>
                <a:t>外出中</a:t>
              </a:r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A1F588AE-19A8-4AAC-A1A0-2A1BF82C09DE}"/>
                </a:ext>
              </a:extLst>
            </p:cNvPr>
            <p:cNvSpPr/>
            <p:nvPr/>
          </p:nvSpPr>
          <p:spPr>
            <a:xfrm>
              <a:off x="9683309" y="3825917"/>
              <a:ext cx="838200" cy="838200"/>
            </a:xfrm>
            <a:prstGeom prst="ellipse">
              <a:avLst/>
            </a:prstGeom>
            <a:solidFill>
              <a:srgbClr val="7F7F7F">
                <a:alpha val="65098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CF2D9F15-C443-40D7-AD32-746723F98361}"/>
                </a:ext>
              </a:extLst>
            </p:cNvPr>
            <p:cNvSpPr txBox="1"/>
            <p:nvPr/>
          </p:nvSpPr>
          <p:spPr>
            <a:xfrm>
              <a:off x="9791911" y="412083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b="1" dirty="0">
                  <a:solidFill>
                    <a:schemeClr val="bg1"/>
                  </a:solidFill>
                </a:rPr>
                <a:t>外出中</a:t>
              </a:r>
            </a:p>
          </p:txBody>
        </p:sp>
        <p:pic>
          <p:nvPicPr>
            <p:cNvPr id="29" name="図 28" descr="人, ネクタイ, 衣類, 着用している が含まれている画像&#10;&#10;自動的に生成された説明">
              <a:extLst>
                <a:ext uri="{FF2B5EF4-FFF2-40B4-BE49-F238E27FC236}">
                  <a16:creationId xmlns:a16="http://schemas.microsoft.com/office/drawing/2014/main" id="{B04C5115-65C7-4AB5-AA38-8C31510B7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0" t="12390" r="37174" b="43702"/>
            <a:stretch/>
          </p:blipFill>
          <p:spPr>
            <a:xfrm>
              <a:off x="9683308" y="2006034"/>
              <a:ext cx="808910" cy="808910"/>
            </a:xfrm>
            <a:prstGeom prst="flowChartConnector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0" name="図 29" descr="人, ポーズ, 立つ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F592027C-9A74-43E0-99F6-78B89A74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18" t="39800" r="50382" b="42200"/>
            <a:stretch/>
          </p:blipFill>
          <p:spPr>
            <a:xfrm>
              <a:off x="8640275" y="2907423"/>
              <a:ext cx="820201" cy="82020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</p:pic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B2751-515C-4634-BDEF-697EB4064256}"/>
                </a:ext>
              </a:extLst>
            </p:cNvPr>
            <p:cNvSpPr/>
            <p:nvPr/>
          </p:nvSpPr>
          <p:spPr>
            <a:xfrm flipH="1">
              <a:off x="8304184" y="450137"/>
              <a:ext cx="78027" cy="4738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0B10027-A568-4765-93ED-938950BBB7FA}"/>
                </a:ext>
              </a:extLst>
            </p:cNvPr>
            <p:cNvSpPr/>
            <p:nvPr/>
          </p:nvSpPr>
          <p:spPr>
            <a:xfrm flipH="1">
              <a:off x="11847272" y="301665"/>
              <a:ext cx="192327" cy="4738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D49AB8-89CC-47CA-9192-B762A9D3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7" y="101599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外出</a:t>
            </a:r>
            <a:r>
              <a:rPr lang="en-US" altLang="ja-JP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</a:t>
            </a:r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帰宅通知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34CC5A-9054-4C7D-99BD-D3823895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77" y="2341562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4100" dirty="0"/>
              <a:t>玄関などに設置</a:t>
            </a:r>
            <a:endParaRPr lang="en-US" altLang="ja-JP" sz="4100" dirty="0"/>
          </a:p>
          <a:p>
            <a:r>
              <a:rPr lang="ja-JP" altLang="en-US" sz="4100" dirty="0"/>
              <a:t>カメラで撮影、人物を判定</a:t>
            </a:r>
            <a:endParaRPr lang="en-US" altLang="ja-JP" sz="4100" dirty="0"/>
          </a:p>
          <a:p>
            <a:r>
              <a:rPr lang="ja-JP" altLang="en-US" sz="4100" dirty="0"/>
              <a:t>外出</a:t>
            </a:r>
            <a:r>
              <a:rPr lang="en-US" altLang="ja-JP" sz="4100" dirty="0"/>
              <a:t>/</a:t>
            </a:r>
            <a:r>
              <a:rPr lang="ja-JP" altLang="en-US" sz="4100" dirty="0"/>
              <a:t>帰宅時間をメールで通知</a:t>
            </a:r>
            <a:endParaRPr lang="en-US" altLang="ja-JP" sz="4100" dirty="0"/>
          </a:p>
          <a:p>
            <a:endParaRPr lang="en-US" altLang="ja-JP" sz="4100" dirty="0"/>
          </a:p>
          <a:p>
            <a:endParaRPr kumimoji="1" lang="ja-JP" altLang="en-US" sz="4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97A1E64-A4F6-4FF2-AD96-A6B950D52C46}"/>
              </a:ext>
            </a:extLst>
          </p:cNvPr>
          <p:cNvSpPr/>
          <p:nvPr/>
        </p:nvSpPr>
        <p:spPr>
          <a:xfrm>
            <a:off x="266700" y="214221"/>
            <a:ext cx="3365500" cy="838200"/>
          </a:xfrm>
          <a:prstGeom prst="rect">
            <a:avLst/>
          </a:prstGeom>
          <a:noFill/>
          <a:ln w="38100">
            <a:solidFill>
              <a:srgbClr val="00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rgbClr val="0086C0"/>
                </a:solidFill>
              </a:rPr>
              <a:t>見守り</a:t>
            </a:r>
            <a:endParaRPr lang="ja-JP" altLang="en-US" sz="5400" b="1" dirty="0">
              <a:solidFill>
                <a:srgbClr val="0086C0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F1910C1-C5A9-4358-903A-995D699B7F39}"/>
              </a:ext>
            </a:extLst>
          </p:cNvPr>
          <p:cNvGrpSpPr/>
          <p:nvPr/>
        </p:nvGrpSpPr>
        <p:grpSpPr>
          <a:xfrm>
            <a:off x="0" y="5415504"/>
            <a:ext cx="12192000" cy="1442496"/>
            <a:chOff x="0" y="5842001"/>
            <a:chExt cx="12192000" cy="1113634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010594A-C58E-4FF4-BC64-0109D09CE963}"/>
                </a:ext>
              </a:extLst>
            </p:cNvPr>
            <p:cNvSpPr/>
            <p:nvPr/>
          </p:nvSpPr>
          <p:spPr>
            <a:xfrm>
              <a:off x="0" y="5842001"/>
              <a:ext cx="12192000" cy="1113634"/>
            </a:xfrm>
            <a:prstGeom prst="rect">
              <a:avLst/>
            </a:prstGeom>
            <a:solidFill>
              <a:srgbClr val="0086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CE1E5C4-1A7D-4347-9B38-9C79B7E0DFF1}"/>
                </a:ext>
              </a:extLst>
            </p:cNvPr>
            <p:cNvSpPr txBox="1"/>
            <p:nvPr/>
          </p:nvSpPr>
          <p:spPr>
            <a:xfrm>
              <a:off x="0" y="6014097"/>
              <a:ext cx="12192000" cy="59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400" b="1" dirty="0">
                  <a:solidFill>
                    <a:schemeClr val="bg1"/>
                  </a:solidFill>
                </a:rPr>
                <a:t>出かけたか、帰ったかが一目でわかる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328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3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1.5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7|3.6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294</Words>
  <Application>Microsoft Office PowerPoint</Application>
  <PresentationFormat>ワイド画面</PresentationFormat>
  <Paragraphs>81</Paragraphs>
  <Slides>23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HGPｺﾞｼｯｸE</vt:lpstr>
      <vt:lpstr>HGP創英角ｺﾞｼｯｸUB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共働き家庭の増加</vt:lpstr>
      <vt:lpstr>共働き家庭の心配事</vt:lpstr>
      <vt:lpstr>共働き家庭の心配事</vt:lpstr>
      <vt:lpstr>PowerPoint プレゼンテーション</vt:lpstr>
      <vt:lpstr>見守り</vt:lpstr>
      <vt:lpstr>見守り</vt:lpstr>
      <vt:lpstr>外出/帰宅通知</vt:lpstr>
      <vt:lpstr>不審者通知</vt:lpstr>
      <vt:lpstr>顔認識</vt:lpstr>
      <vt:lpstr>コミュニケーション</vt:lpstr>
      <vt:lpstr>音声メッセージ</vt:lpstr>
      <vt:lpstr>条件設定</vt:lpstr>
      <vt:lpstr>使い方の紹介</vt:lpstr>
      <vt:lpstr>PowerPoint プレゼンテーション</vt:lpstr>
      <vt:lpstr>午後13:00</vt:lpstr>
      <vt:lpstr>午後15:00</vt:lpstr>
      <vt:lpstr>見守り</vt:lpstr>
      <vt:lpstr>メリット</vt:lpstr>
      <vt:lpstr>メリット</vt:lpstr>
      <vt:lpstr>メリット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見守りアプリ</dc:title>
  <dc:creator>tsumugu</dc:creator>
  <cp:lastModifiedBy>tsumugu</cp:lastModifiedBy>
  <cp:revision>144</cp:revision>
  <dcterms:created xsi:type="dcterms:W3CDTF">2019-09-21T12:51:29Z</dcterms:created>
  <dcterms:modified xsi:type="dcterms:W3CDTF">2019-10-25T15:14:46Z</dcterms:modified>
</cp:coreProperties>
</file>